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76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297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17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32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25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786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18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174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11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397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251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2338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368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788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458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4600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294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C6FA0-A7CB-42FB-B01E-F209FB2A1C9E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50F95-01A5-4FB0-9559-653452238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9332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8ADAA6-B708-D9BA-881B-F2533948D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2359232"/>
          </a:xfrm>
        </p:spPr>
        <p:txBody>
          <a:bodyPr>
            <a:normAutofit/>
          </a:bodyPr>
          <a:lstStyle/>
          <a:p>
            <a:r>
              <a:rPr lang="mr-IN" sz="4800" dirty="0">
                <a:solidFill>
                  <a:srgbClr val="00B05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शिक्षण विभाग,पंचायत समिती कणकवली</a:t>
            </a:r>
            <a:br>
              <a:rPr lang="en-IN" dirty="0">
                <a:latin typeface="Aparajita" panose="02020603050405020304" pitchFamily="18" charset="0"/>
                <a:cs typeface="Aparajita" panose="02020603050405020304" pitchFamily="18" charset="0"/>
              </a:rPr>
            </a:br>
            <a:r>
              <a:rPr lang="mr-IN" sz="2800" dirty="0">
                <a:solidFill>
                  <a:schemeClr val="tx2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मा.आयुक्त(शिक्षण),महाराष्ट्र राज्य,पुणे यांनी महाराष्ट्र लोकसेवा हक्क अधिनियम 2015 च्या कलम 3 मधील पोट-कलम(1) अन्वये घोषित केलेल्या लोकसेवा</a:t>
            </a:r>
            <a:br>
              <a:rPr lang="en-IN" dirty="0">
                <a:solidFill>
                  <a:schemeClr val="tx2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</a:br>
            <a:r>
              <a:rPr lang="mr-IN" dirty="0">
                <a:solidFill>
                  <a:schemeClr val="tx2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विद्यार्थी लाभाच्या सेवा</a:t>
            </a:r>
            <a:endParaRPr lang="en-IN" dirty="0">
              <a:solidFill>
                <a:schemeClr val="tx2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96091AC-AE2C-AF54-1108-FC60AAEBB5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239827"/>
              </p:ext>
            </p:extLst>
          </p:nvPr>
        </p:nvGraphicFramePr>
        <p:xfrm>
          <a:off x="914400" y="3205655"/>
          <a:ext cx="10353672" cy="3177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59">
                  <a:extLst>
                    <a:ext uri="{9D8B030D-6E8A-4147-A177-3AD203B41FA5}">
                      <a16:colId xmlns:a16="http://schemas.microsoft.com/office/drawing/2014/main" val="2117836077"/>
                    </a:ext>
                  </a:extLst>
                </a:gridCol>
                <a:gridCol w="1576551">
                  <a:extLst>
                    <a:ext uri="{9D8B030D-6E8A-4147-A177-3AD203B41FA5}">
                      <a16:colId xmlns:a16="http://schemas.microsoft.com/office/drawing/2014/main" val="3263514968"/>
                    </a:ext>
                  </a:extLst>
                </a:gridCol>
                <a:gridCol w="1988378">
                  <a:extLst>
                    <a:ext uri="{9D8B030D-6E8A-4147-A177-3AD203B41FA5}">
                      <a16:colId xmlns:a16="http://schemas.microsoft.com/office/drawing/2014/main" val="519207895"/>
                    </a:ext>
                  </a:extLst>
                </a:gridCol>
                <a:gridCol w="1164726">
                  <a:extLst>
                    <a:ext uri="{9D8B030D-6E8A-4147-A177-3AD203B41FA5}">
                      <a16:colId xmlns:a16="http://schemas.microsoft.com/office/drawing/2014/main" val="2147476517"/>
                    </a:ext>
                  </a:extLst>
                </a:gridCol>
                <a:gridCol w="1793466">
                  <a:extLst>
                    <a:ext uri="{9D8B030D-6E8A-4147-A177-3AD203B41FA5}">
                      <a16:colId xmlns:a16="http://schemas.microsoft.com/office/drawing/2014/main" val="2222420054"/>
                    </a:ext>
                  </a:extLst>
                </a:gridCol>
                <a:gridCol w="1748520">
                  <a:extLst>
                    <a:ext uri="{9D8B030D-6E8A-4147-A177-3AD203B41FA5}">
                      <a16:colId xmlns:a16="http://schemas.microsoft.com/office/drawing/2014/main" val="2642654085"/>
                    </a:ext>
                  </a:extLst>
                </a:gridCol>
                <a:gridCol w="1209672">
                  <a:extLst>
                    <a:ext uri="{9D8B030D-6E8A-4147-A177-3AD203B41FA5}">
                      <a16:colId xmlns:a16="http://schemas.microsoft.com/office/drawing/2014/main" val="1573002439"/>
                    </a:ext>
                  </a:extLst>
                </a:gridCol>
              </a:tblGrid>
              <a:tr h="1168695"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अ.क्र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लोकसेवेचे नाव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लोकसेवा पुरविण्यासाठी विहित केलेली कालमर्यादा (कार्यालयीन दिवस)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पदनिर्देशित अधिकारी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प्रथम अपीलीय प्राधिकारी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द्वितीय अपीलीय प्रधिकारी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आवश्यक कागदपत्रे/ इतर बाबी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48816"/>
                  </a:ext>
                </a:extLst>
              </a:tr>
              <a:tr h="29224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2565736"/>
                  </a:ext>
                </a:extLst>
              </a:tr>
              <a:tr h="16320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बोनाफाईड प्रमाणपत्र देणे (प्राथमिक शाळांसाठी)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प्राथमिक शाळेचे मुख्याध्यापक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कार्यक्षेत्राचा केंद्रप्रमुख / शहरी भागाचा वार्ड अधिकारी/ तत्सम अधिकारी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तालुक्याचा गटशिक्षणाधिकारी/ शहरी भागासाठी प्रशासन अधिकारी/ शिक्षण अधिकारी/ तत्सम अधिकारी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24276588"/>
                  </a:ext>
                </a:extLst>
              </a:tr>
            </a:tbl>
          </a:graphicData>
        </a:graphic>
      </p:graphicFrame>
      <p:sp>
        <p:nvSpPr>
          <p:cNvPr id="8" name="Star: 5 Points 7">
            <a:extLst>
              <a:ext uri="{FF2B5EF4-FFF2-40B4-BE49-F238E27FC236}">
                <a16:creationId xmlns:a16="http://schemas.microsoft.com/office/drawing/2014/main" id="{63843416-468D-F805-9312-AE061D45CD36}"/>
              </a:ext>
            </a:extLst>
          </p:cNvPr>
          <p:cNvSpPr/>
          <p:nvPr/>
        </p:nvSpPr>
        <p:spPr>
          <a:xfrm>
            <a:off x="8003968" y="2208810"/>
            <a:ext cx="439387" cy="427512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C55DF416-66C7-3ED5-9424-C5201AA52438}"/>
              </a:ext>
            </a:extLst>
          </p:cNvPr>
          <p:cNvSpPr/>
          <p:nvPr/>
        </p:nvSpPr>
        <p:spPr>
          <a:xfrm>
            <a:off x="3799800" y="2185059"/>
            <a:ext cx="439387" cy="427512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927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0B7254B-CE30-C102-28C4-05548D13D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469307"/>
              </p:ext>
            </p:extLst>
          </p:nvPr>
        </p:nvGraphicFramePr>
        <p:xfrm>
          <a:off x="777240" y="719666"/>
          <a:ext cx="10468690" cy="5634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672">
                  <a:extLst>
                    <a:ext uri="{9D8B030D-6E8A-4147-A177-3AD203B41FA5}">
                      <a16:colId xmlns:a16="http://schemas.microsoft.com/office/drawing/2014/main" val="2812641927"/>
                    </a:ext>
                  </a:extLst>
                </a:gridCol>
                <a:gridCol w="1650670">
                  <a:extLst>
                    <a:ext uri="{9D8B030D-6E8A-4147-A177-3AD203B41FA5}">
                      <a16:colId xmlns:a16="http://schemas.microsoft.com/office/drawing/2014/main" val="1650612725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3260509710"/>
                    </a:ext>
                  </a:extLst>
                </a:gridCol>
                <a:gridCol w="1377537">
                  <a:extLst>
                    <a:ext uri="{9D8B030D-6E8A-4147-A177-3AD203B41FA5}">
                      <a16:colId xmlns:a16="http://schemas.microsoft.com/office/drawing/2014/main" val="2398935372"/>
                    </a:ext>
                  </a:extLst>
                </a:gridCol>
                <a:gridCol w="1888177">
                  <a:extLst>
                    <a:ext uri="{9D8B030D-6E8A-4147-A177-3AD203B41FA5}">
                      <a16:colId xmlns:a16="http://schemas.microsoft.com/office/drawing/2014/main" val="84098426"/>
                    </a:ext>
                  </a:extLst>
                </a:gridCol>
                <a:gridCol w="2030680">
                  <a:extLst>
                    <a:ext uri="{9D8B030D-6E8A-4147-A177-3AD203B41FA5}">
                      <a16:colId xmlns:a16="http://schemas.microsoft.com/office/drawing/2014/main" val="3086229839"/>
                    </a:ext>
                  </a:extLst>
                </a:gridCol>
                <a:gridCol w="1282533">
                  <a:extLst>
                    <a:ext uri="{9D8B030D-6E8A-4147-A177-3AD203B41FA5}">
                      <a16:colId xmlns:a16="http://schemas.microsoft.com/office/drawing/2014/main" val="1267733110"/>
                    </a:ext>
                  </a:extLst>
                </a:gridCol>
              </a:tblGrid>
              <a:tr h="1370391"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अ.क्र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लोकसेवेचे नाव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लोकसेवा पुरविण्यासाठी विहित केलेली कालमर्यादा (कार्यालयीन दिवस)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पदनिर्देशित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प्रथम अपीलीय प्राधिकारी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द्वितीय अपीलीय प्रधिकारी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आवश्यक कागदपत्रे/ इतर बाबी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0655567"/>
                  </a:ext>
                </a:extLst>
              </a:tr>
              <a:tr h="4404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2220179"/>
                  </a:ext>
                </a:extLst>
              </a:tr>
              <a:tr h="178520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बोनाफाईड प्रमाणपत्र देणे (माध्यमिक शाळांसाठी)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प्राथमिक शाळेचे मुख्याध्यापक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कार्यक्षेत्राचा केंद्रप्रमुख / शहरी भागाचा वार्ड अधिकारी/ तत्सम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तालुक्याचा गटशिक्षणाधिकारी/ शहरी भागासाठी प्रशासन अधिकारी/ शिक्षण अधिकारी/ तत्सम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9652955"/>
                  </a:ext>
                </a:extLst>
              </a:tr>
              <a:tr h="203861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बोनाफाईड प्रमाणपत्र देणे (कनिष्ठ महाविद्यालयांसाठी)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कनिष्ठ महाविद्यालयाचे  मुख्याध्यापक/ प्रचार्य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ग्रामीण‍ भागासाठी गटशिक्षणाधिकारी/ मनपा क्षेत्रासाठी उपशिक्षणाधिकारी (माध्यमिक)/ बृहन्मुंबईसाठी शिक्षण उपनिरीक्षक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जिल्हयाचे शिक्षणाधिकारी माध्यमिक/ बृहन्मुंबईसाठी शिक्षण निरीक्षक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0158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119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5B5EEC-3EC0-D933-2745-7818AB442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0470"/>
              </p:ext>
            </p:extLst>
          </p:nvPr>
        </p:nvGraphicFramePr>
        <p:xfrm>
          <a:off x="777240" y="719666"/>
          <a:ext cx="10468690" cy="5634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672">
                  <a:extLst>
                    <a:ext uri="{9D8B030D-6E8A-4147-A177-3AD203B41FA5}">
                      <a16:colId xmlns:a16="http://schemas.microsoft.com/office/drawing/2014/main" val="2812641927"/>
                    </a:ext>
                  </a:extLst>
                </a:gridCol>
                <a:gridCol w="1650670">
                  <a:extLst>
                    <a:ext uri="{9D8B030D-6E8A-4147-A177-3AD203B41FA5}">
                      <a16:colId xmlns:a16="http://schemas.microsoft.com/office/drawing/2014/main" val="1650612725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3260509710"/>
                    </a:ext>
                  </a:extLst>
                </a:gridCol>
                <a:gridCol w="1377537">
                  <a:extLst>
                    <a:ext uri="{9D8B030D-6E8A-4147-A177-3AD203B41FA5}">
                      <a16:colId xmlns:a16="http://schemas.microsoft.com/office/drawing/2014/main" val="2398935372"/>
                    </a:ext>
                  </a:extLst>
                </a:gridCol>
                <a:gridCol w="1888177">
                  <a:extLst>
                    <a:ext uri="{9D8B030D-6E8A-4147-A177-3AD203B41FA5}">
                      <a16:colId xmlns:a16="http://schemas.microsoft.com/office/drawing/2014/main" val="84098426"/>
                    </a:ext>
                  </a:extLst>
                </a:gridCol>
                <a:gridCol w="2030680">
                  <a:extLst>
                    <a:ext uri="{9D8B030D-6E8A-4147-A177-3AD203B41FA5}">
                      <a16:colId xmlns:a16="http://schemas.microsoft.com/office/drawing/2014/main" val="3086229839"/>
                    </a:ext>
                  </a:extLst>
                </a:gridCol>
                <a:gridCol w="1282533">
                  <a:extLst>
                    <a:ext uri="{9D8B030D-6E8A-4147-A177-3AD203B41FA5}">
                      <a16:colId xmlns:a16="http://schemas.microsoft.com/office/drawing/2014/main" val="1267733110"/>
                    </a:ext>
                  </a:extLst>
                </a:gridCol>
              </a:tblGrid>
              <a:tr h="1370391"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अ.क्र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लोकसेवेचे नाव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लोकसेवा पुरविण्यासाठी विहित केलेली कालमर्यादा (कार्यालयीन दिवस)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पदनिर्देशित अधिकारी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प्रथम अपीलीय प्राधिकारी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द्वितीय अपीलीय प्रधिकारी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आवश्यक कागदपत्रे/ इतर बाबी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90655567"/>
                  </a:ext>
                </a:extLst>
              </a:tr>
              <a:tr h="4404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62220179"/>
                  </a:ext>
                </a:extLst>
              </a:tr>
              <a:tr h="178520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द्वितीय गुणपत्र देणे  (इ.1 ली ते इ.9 वी प्राथमिक शाळांसाठी)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प्राथमिक शाळेचे मुख्याध्यापक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कार्यक्षेत्राचा केंद्रप्रमुख / शहरी भागाचा वार्ड अधिकारी/ तत्सम अधिकारी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तालुक्याचा गटशिक्षणाधिकारी/ शहरी भागासाठी प्रशासन अधिकारी/ शिक्षण अधिकारी/ तत्सम अधिकारी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      2.प्रथम गुणपत्रक हरविलेबाबत विद्यार्थी/ पालक यांचे शपथपत्र.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59652955"/>
                  </a:ext>
                </a:extLst>
              </a:tr>
              <a:tr h="203861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द्वितीय गुणपत्र देणे  (इ.5 वी ते इ.9 वी माध्यमिक शाळांसाठी)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 माध्यमिक शाळेचे मुख्याध्यापक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कार्यक्षेत्राचा केंद्रप्रमुख / शहरी भागाचा वार्ड अधिकारी/ तत्सम अधिकारी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तालुक्याचा गटशिक्षणाधिकारी/ शहरी भागासाठी प्रशासन अधिकारी/ शिक्षण अधिकारी/ तत्सम अधिकारी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      2.प्रथम गुणपत्रक हरविलेबाबत विद्यार्थी/ पालक यांचे शपथपत्र.</a:t>
                      </a:r>
                    </a:p>
                  </a:txBody>
                  <a:tcPr marL="9525" marR="9525" marT="9525" marB="0" anchor="ctr">
                    <a:gradFill>
                      <a:gsLst>
                        <a:gs pos="0">
                          <a:srgbClr val="EEF5DF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70158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78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F95FF-771B-1C4B-2F36-6FEB69885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565178"/>
              </p:ext>
            </p:extLst>
          </p:nvPr>
        </p:nvGraphicFramePr>
        <p:xfrm>
          <a:off x="777240" y="719666"/>
          <a:ext cx="10468690" cy="5634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672">
                  <a:extLst>
                    <a:ext uri="{9D8B030D-6E8A-4147-A177-3AD203B41FA5}">
                      <a16:colId xmlns:a16="http://schemas.microsoft.com/office/drawing/2014/main" val="2812641927"/>
                    </a:ext>
                  </a:extLst>
                </a:gridCol>
                <a:gridCol w="1650670">
                  <a:extLst>
                    <a:ext uri="{9D8B030D-6E8A-4147-A177-3AD203B41FA5}">
                      <a16:colId xmlns:a16="http://schemas.microsoft.com/office/drawing/2014/main" val="1650612725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3260509710"/>
                    </a:ext>
                  </a:extLst>
                </a:gridCol>
                <a:gridCol w="1377537">
                  <a:extLst>
                    <a:ext uri="{9D8B030D-6E8A-4147-A177-3AD203B41FA5}">
                      <a16:colId xmlns:a16="http://schemas.microsoft.com/office/drawing/2014/main" val="2398935372"/>
                    </a:ext>
                  </a:extLst>
                </a:gridCol>
                <a:gridCol w="1888177">
                  <a:extLst>
                    <a:ext uri="{9D8B030D-6E8A-4147-A177-3AD203B41FA5}">
                      <a16:colId xmlns:a16="http://schemas.microsoft.com/office/drawing/2014/main" val="84098426"/>
                    </a:ext>
                  </a:extLst>
                </a:gridCol>
                <a:gridCol w="2030680">
                  <a:extLst>
                    <a:ext uri="{9D8B030D-6E8A-4147-A177-3AD203B41FA5}">
                      <a16:colId xmlns:a16="http://schemas.microsoft.com/office/drawing/2014/main" val="3086229839"/>
                    </a:ext>
                  </a:extLst>
                </a:gridCol>
                <a:gridCol w="1282533">
                  <a:extLst>
                    <a:ext uri="{9D8B030D-6E8A-4147-A177-3AD203B41FA5}">
                      <a16:colId xmlns:a16="http://schemas.microsoft.com/office/drawing/2014/main" val="1267733110"/>
                    </a:ext>
                  </a:extLst>
                </a:gridCol>
              </a:tblGrid>
              <a:tr h="1370391"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अ.क्र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लोकसेवेचे नाव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लोकसेवा पुरविण्यासाठी विहित केलेली कालमर्यादा (कार्यालयीन दिवस)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पदनिर्देशित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प्रथम अपीलीय प्राधिकारी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द्वितीय अपीलीय प्रधिकारी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आवश्यक कागदपत्रे/ इतर बाबी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0655567"/>
                  </a:ext>
                </a:extLst>
              </a:tr>
              <a:tr h="4404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2220179"/>
                  </a:ext>
                </a:extLst>
              </a:tr>
              <a:tr h="178520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द्वितीय गुणपत्र देणे  (इ.11 वी)(कनिष्ठ महाविद्यालयासाठी)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कनिष्ठ महाविद्यालयाचे  मुख्याध्यापक/ प्रचार्य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ग्रामीण‍ भागासाठी गटशिक्षणाधिकारी/ मनपा क्षेत्रासाठी उपशिक्षणाधिकारी (माध्यमिक)/ बृहन्मुंबईसाठी शिक्षण उपनिरीक्षक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जिल्हयाचे शिक्षणाधिकारी माध्यमिक/ बृहन्मुंबईसाठी शिक्षण निरीक्षक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      2.प्रथम गुणपत्रक हरविलेबाबत विद्यार्थी/ पालक यांचे शपथपत्र.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9652955"/>
                  </a:ext>
                </a:extLst>
              </a:tr>
              <a:tr h="203861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शाळा सोडल्याचा दाखला देणे  (प्राथमिक शाळांसाठी)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प्राथमिक शाळेचे मुख्याध्यापक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कार्यक्षेत्राचा केंद्रप्रमुख / शहरी भागाचा वार्ड अधिकारी/ तत्सम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तालुक्याचा गटशिक्षणाधिकारी/ शहरी भागासाठी प्रशासन अधिकारी/ शिक्षण अधिकारी/ तत्सम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   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0158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426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FF4A3F-C373-379E-1F84-2E9E45C69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297229"/>
              </p:ext>
            </p:extLst>
          </p:nvPr>
        </p:nvGraphicFramePr>
        <p:xfrm>
          <a:off x="777240" y="719666"/>
          <a:ext cx="10468690" cy="5634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422">
                  <a:extLst>
                    <a:ext uri="{9D8B030D-6E8A-4147-A177-3AD203B41FA5}">
                      <a16:colId xmlns:a16="http://schemas.microsoft.com/office/drawing/2014/main" val="2812641927"/>
                    </a:ext>
                  </a:extLst>
                </a:gridCol>
                <a:gridCol w="1626920">
                  <a:extLst>
                    <a:ext uri="{9D8B030D-6E8A-4147-A177-3AD203B41FA5}">
                      <a16:colId xmlns:a16="http://schemas.microsoft.com/office/drawing/2014/main" val="1650612725"/>
                    </a:ext>
                  </a:extLst>
                </a:gridCol>
                <a:gridCol w="1674421">
                  <a:extLst>
                    <a:ext uri="{9D8B030D-6E8A-4147-A177-3AD203B41FA5}">
                      <a16:colId xmlns:a16="http://schemas.microsoft.com/office/drawing/2014/main" val="3260509710"/>
                    </a:ext>
                  </a:extLst>
                </a:gridCol>
                <a:gridCol w="1377537">
                  <a:extLst>
                    <a:ext uri="{9D8B030D-6E8A-4147-A177-3AD203B41FA5}">
                      <a16:colId xmlns:a16="http://schemas.microsoft.com/office/drawing/2014/main" val="2398935372"/>
                    </a:ext>
                  </a:extLst>
                </a:gridCol>
                <a:gridCol w="1888177">
                  <a:extLst>
                    <a:ext uri="{9D8B030D-6E8A-4147-A177-3AD203B41FA5}">
                      <a16:colId xmlns:a16="http://schemas.microsoft.com/office/drawing/2014/main" val="84098426"/>
                    </a:ext>
                  </a:extLst>
                </a:gridCol>
                <a:gridCol w="2030680">
                  <a:extLst>
                    <a:ext uri="{9D8B030D-6E8A-4147-A177-3AD203B41FA5}">
                      <a16:colId xmlns:a16="http://schemas.microsoft.com/office/drawing/2014/main" val="3086229839"/>
                    </a:ext>
                  </a:extLst>
                </a:gridCol>
                <a:gridCol w="1282533">
                  <a:extLst>
                    <a:ext uri="{9D8B030D-6E8A-4147-A177-3AD203B41FA5}">
                      <a16:colId xmlns:a16="http://schemas.microsoft.com/office/drawing/2014/main" val="1267733110"/>
                    </a:ext>
                  </a:extLst>
                </a:gridCol>
              </a:tblGrid>
              <a:tr h="1370391"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अ.क्र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लोकसेवेचे नाव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लोकसेवा पुरविण्यासाठी विहित केलेली कालमर्यादा (कार्यालयीन दिवस)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पदनिर्देशित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प्रथम अपीलीय प्राधिकारी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द्वितीय अपीलीय प्रधिकारी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आवश्यक कागदपत्रे/ इतर बाबी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0655567"/>
                  </a:ext>
                </a:extLst>
              </a:tr>
              <a:tr h="44045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2220179"/>
                  </a:ext>
                </a:extLst>
              </a:tr>
              <a:tr h="178520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शाळा सोडल्याचा दाखला देणे  (माध्यमिक शाळांसाठी)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 माध्यमिक शाळेचे मुख्याध्यापक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कार्यक्षेत्राचा केंद्रप्रमुख / शहरी भागाचा वार्ड अधिकारी/ तत्सम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शाळेच्या तालुक्याचा गटशिक्षणाधिकारी/ शहरी भागासाठी प्रशासन अधिकारी/ शिक्षण अधिकारी/ तत्सम अधिकारी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   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9652955"/>
                  </a:ext>
                </a:extLst>
              </a:tr>
              <a:tr h="203861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विद्यार्थ्यास शाळा सोडल्याचा दाखला /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T.C. </a:t>
                      </a:r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देणे(कनिष्ठ महाविद्यालयांन साठी)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7 दिवस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कनिष्ठ महाविद्यालयाचे  मुख्याध्यापक/ प्रचार्य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ग्रामीण‍ भागासाठी गटशिक्षणाधिकारी/ मनपा क्षेत्रासाठी उपशिक्षणाधिकारी (माध्यमिक)/ बृहन्मुंबईसाठी शिक्षण उपनिरीक्षक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संबधित जिल्हयाचे शिक्षणाधिकारी माध्यमिक/ बृहन्मुंबईसाठी शिक्षण निरीक्षक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arajita" panose="02020603050405020304" pitchFamily="18" charset="0"/>
                          <a:cs typeface="Aparajita" panose="02020603050405020304" pitchFamily="18" charset="0"/>
                        </a:rPr>
                        <a:t>1.विदयार्थी/ पालक यांचा विनंती अर्ज   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0158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3541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21</TotalTime>
  <Words>715</Words>
  <Application>Microsoft Office PowerPoint</Application>
  <PresentationFormat>Widescreen</PresentationFormat>
  <Paragraphs>134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Aparajita</vt:lpstr>
      <vt:lpstr>Arial</vt:lpstr>
      <vt:lpstr>Bookman Old Style</vt:lpstr>
      <vt:lpstr>Rockwell</vt:lpstr>
      <vt:lpstr>Damask</vt:lpstr>
      <vt:lpstr>शिक्षण विभाग,पंचायत समिती कणकवली मा.आयुक्त(शिक्षण),महाराष्ट्र राज्य,पुणे यांनी महाराष्ट्र लोकसेवा हक्क अधिनियम 2015 च्या कलम 3 मधील पोट-कलम(1) अन्वये घोषित केलेल्या लोकसेवा विद्यार्थी लाभाच्या सेवा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Vivu J</dc:creator>
  <cp:lastModifiedBy>Vivu J</cp:lastModifiedBy>
  <cp:revision>5</cp:revision>
  <dcterms:created xsi:type="dcterms:W3CDTF">2025-04-09T13:13:54Z</dcterms:created>
  <dcterms:modified xsi:type="dcterms:W3CDTF">2025-04-16T13:32:47Z</dcterms:modified>
</cp:coreProperties>
</file>